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5" r:id="rId2"/>
    <p:sldId id="274"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84AD384-4155-42C2-9068-1F8257B66E80}">
          <p14:sldIdLst>
            <p14:sldId id="275"/>
            <p14:sldId id="274"/>
            <p14:sldId id="256"/>
            <p14:sldId id="257"/>
            <p14:sldId id="258"/>
            <p14:sldId id="259"/>
            <p14:sldId id="260"/>
            <p14:sldId id="261"/>
            <p14:sldId id="262"/>
            <p14:sldId id="263"/>
            <p14:sldId id="264"/>
            <p14:sldId id="265"/>
            <p14:sldId id="266"/>
            <p14:sldId id="267"/>
            <p14:sldId id="268"/>
            <p14:sldId id="269"/>
            <p14:sldId id="270"/>
            <p14:sldId id="271"/>
            <p14:sldId id="27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2" autoAdjust="0"/>
    <p:restoredTop sz="94590" autoAdjust="0"/>
  </p:normalViewPr>
  <p:slideViewPr>
    <p:cSldViewPr>
      <p:cViewPr>
        <p:scale>
          <a:sx n="118" d="100"/>
          <a:sy n="118" d="100"/>
        </p:scale>
        <p:origin x="-14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34DA40-5C76-4E6D-B3EF-12EF8E064329}" type="datetimeFigureOut">
              <a:rPr lang="en-US" smtClean="0"/>
              <a:pPr/>
              <a:t>09/12/2016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2C157A-D61E-41D1-97BC-547BA3396573}" type="slidenum">
              <a:rPr lang="en-US" smtClean="0"/>
              <a:pPr/>
              <a:t>‹#›</a:t>
            </a:fld>
            <a:endParaRPr lang="en-US"/>
          </a:p>
        </p:txBody>
      </p:sp>
    </p:spTree>
    <p:extLst>
      <p:ext uri="{BB962C8B-B14F-4D97-AF65-F5344CB8AC3E}">
        <p14:creationId xmlns:p14="http://schemas.microsoft.com/office/powerpoint/2010/main" val="163106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C157A-D61E-41D1-97BC-547BA3396573}" type="slidenum">
              <a:rPr lang="en-US" smtClean="0"/>
              <a:pPr/>
              <a:t>3</a:t>
            </a:fld>
            <a:endParaRPr lang="en-US"/>
          </a:p>
        </p:txBody>
      </p:sp>
    </p:spTree>
    <p:extLst>
      <p:ext uri="{BB962C8B-B14F-4D97-AF65-F5344CB8AC3E}">
        <p14:creationId xmlns:p14="http://schemas.microsoft.com/office/powerpoint/2010/main" val="1377893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2C157A-D61E-41D1-97BC-547BA3396573}"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coats.</a:t>
            </a:r>
            <a:r>
              <a:rPr lang="en-US" baseline="0" dirty="0"/>
              <a:t> Hand coat and then sprayed </a:t>
            </a:r>
            <a:endParaRPr lang="en-US" dirty="0"/>
          </a:p>
        </p:txBody>
      </p:sp>
      <p:sp>
        <p:nvSpPr>
          <p:cNvPr id="4" name="Slide Number Placeholder 3"/>
          <p:cNvSpPr>
            <a:spLocks noGrp="1"/>
          </p:cNvSpPr>
          <p:nvPr>
            <p:ph type="sldNum" sz="quarter" idx="10"/>
          </p:nvPr>
        </p:nvSpPr>
        <p:spPr/>
        <p:txBody>
          <a:bodyPr/>
          <a:lstStyle/>
          <a:p>
            <a:fld id="{3D2C157A-D61E-41D1-97BC-547BA3396573}" type="slidenum">
              <a:rPr lang="en-US" smtClean="0"/>
              <a:pPr/>
              <a:t>17</a:t>
            </a:fld>
            <a:endParaRPr lang="en-US"/>
          </a:p>
        </p:txBody>
      </p:sp>
    </p:spTree>
    <p:extLst>
      <p:ext uri="{BB962C8B-B14F-4D97-AF65-F5344CB8AC3E}">
        <p14:creationId xmlns:p14="http://schemas.microsoft.com/office/powerpoint/2010/main" val="326257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C157A-D61E-41D1-97BC-547BA3396573}" type="slidenum">
              <a:rPr lang="en-US" smtClean="0"/>
              <a:pPr/>
              <a:t>4</a:t>
            </a:fld>
            <a:endParaRPr lang="en-US"/>
          </a:p>
        </p:txBody>
      </p:sp>
    </p:spTree>
    <p:extLst>
      <p:ext uri="{BB962C8B-B14F-4D97-AF65-F5344CB8AC3E}">
        <p14:creationId xmlns:p14="http://schemas.microsoft.com/office/powerpoint/2010/main" val="2775080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C157A-D61E-41D1-97BC-547BA3396573}" type="slidenum">
              <a:rPr lang="en-US" smtClean="0"/>
              <a:pPr/>
              <a:t>5</a:t>
            </a:fld>
            <a:endParaRPr lang="en-US"/>
          </a:p>
        </p:txBody>
      </p:sp>
    </p:spTree>
    <p:extLst>
      <p:ext uri="{BB962C8B-B14F-4D97-AF65-F5344CB8AC3E}">
        <p14:creationId xmlns:p14="http://schemas.microsoft.com/office/powerpoint/2010/main" val="2952701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C157A-D61E-41D1-97BC-547BA3396573}" type="slidenum">
              <a:rPr lang="en-US" smtClean="0"/>
              <a:pPr/>
              <a:t>6</a:t>
            </a:fld>
            <a:endParaRPr lang="en-US"/>
          </a:p>
        </p:txBody>
      </p:sp>
    </p:spTree>
    <p:extLst>
      <p:ext uri="{BB962C8B-B14F-4D97-AF65-F5344CB8AC3E}">
        <p14:creationId xmlns:p14="http://schemas.microsoft.com/office/powerpoint/2010/main" val="3177256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C157A-D61E-41D1-97BC-547BA3396573}" type="slidenum">
              <a:rPr lang="en-US" smtClean="0"/>
              <a:pPr/>
              <a:t>8</a:t>
            </a:fld>
            <a:endParaRPr lang="en-US"/>
          </a:p>
        </p:txBody>
      </p:sp>
    </p:spTree>
    <p:extLst>
      <p:ext uri="{BB962C8B-B14F-4D97-AF65-F5344CB8AC3E}">
        <p14:creationId xmlns:p14="http://schemas.microsoft.com/office/powerpoint/2010/main" val="4279518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C157A-D61E-41D1-97BC-547BA3396573}" type="slidenum">
              <a:rPr lang="en-US" smtClean="0"/>
              <a:pPr/>
              <a:t>10</a:t>
            </a:fld>
            <a:endParaRPr lang="en-US"/>
          </a:p>
        </p:txBody>
      </p:sp>
    </p:spTree>
    <p:extLst>
      <p:ext uri="{BB962C8B-B14F-4D97-AF65-F5344CB8AC3E}">
        <p14:creationId xmlns:p14="http://schemas.microsoft.com/office/powerpoint/2010/main" val="67702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Crack repair going down the tank </a:t>
            </a:r>
          </a:p>
        </p:txBody>
      </p:sp>
      <p:sp>
        <p:nvSpPr>
          <p:cNvPr id="4" name="Slide Number Placeholder 3"/>
          <p:cNvSpPr>
            <a:spLocks noGrp="1"/>
          </p:cNvSpPr>
          <p:nvPr>
            <p:ph type="sldNum" sz="quarter" idx="10"/>
          </p:nvPr>
        </p:nvSpPr>
        <p:spPr/>
        <p:txBody>
          <a:bodyPr/>
          <a:lstStyle/>
          <a:p>
            <a:fld id="{3D2C157A-D61E-41D1-97BC-547BA3396573}"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Fixing</a:t>
            </a:r>
            <a:r>
              <a:rPr lang="en-US" baseline="0" dirty="0"/>
              <a:t> of cracks </a:t>
            </a:r>
            <a:endParaRPr lang="en-US" dirty="0"/>
          </a:p>
        </p:txBody>
      </p:sp>
      <p:sp>
        <p:nvSpPr>
          <p:cNvPr id="4" name="Slide Number Placeholder 3"/>
          <p:cNvSpPr>
            <a:spLocks noGrp="1"/>
          </p:cNvSpPr>
          <p:nvPr>
            <p:ph type="sldNum" sz="quarter" idx="10"/>
          </p:nvPr>
        </p:nvSpPr>
        <p:spPr/>
        <p:txBody>
          <a:bodyPr/>
          <a:lstStyle/>
          <a:p>
            <a:fld id="{3D2C157A-D61E-41D1-97BC-547BA3396573}" type="slidenum">
              <a:rPr lang="en-US" smtClean="0"/>
              <a:pPr/>
              <a:t>13</a:t>
            </a:fld>
            <a:endParaRPr lang="en-US"/>
          </a:p>
        </p:txBody>
      </p:sp>
    </p:spTree>
    <p:extLst>
      <p:ext uri="{BB962C8B-B14F-4D97-AF65-F5344CB8AC3E}">
        <p14:creationId xmlns:p14="http://schemas.microsoft.com/office/powerpoint/2010/main" val="1855458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C157A-D61E-41D1-97BC-547BA3396573}" type="slidenum">
              <a:rPr lang="en-US" smtClean="0"/>
              <a:pPr/>
              <a:t>14</a:t>
            </a:fld>
            <a:endParaRPr lang="en-US"/>
          </a:p>
        </p:txBody>
      </p:sp>
    </p:spTree>
    <p:extLst>
      <p:ext uri="{BB962C8B-B14F-4D97-AF65-F5344CB8AC3E}">
        <p14:creationId xmlns:p14="http://schemas.microsoft.com/office/powerpoint/2010/main" val="2354838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D87B53A-5ECC-4CE5-8C4A-FE05815EEC97}" type="datetimeFigureOut">
              <a:rPr lang="en-US" smtClean="0"/>
              <a:pPr/>
              <a:t>09/12/2016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9607A-6FAC-4DCA-B6F8-028F4307C9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87B53A-5ECC-4CE5-8C4A-FE05815EEC97}" type="datetimeFigureOut">
              <a:rPr lang="en-US" smtClean="0"/>
              <a:pPr/>
              <a:t>09/12/2016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9607A-6FAC-4DCA-B6F8-028F4307C9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87B53A-5ECC-4CE5-8C4A-FE05815EEC97}" type="datetimeFigureOut">
              <a:rPr lang="en-US" smtClean="0"/>
              <a:pPr/>
              <a:t>09/12/2016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9607A-6FAC-4DCA-B6F8-028F4307C9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87B53A-5ECC-4CE5-8C4A-FE05815EEC97}" type="datetimeFigureOut">
              <a:rPr lang="en-US" smtClean="0"/>
              <a:pPr/>
              <a:t>09/12/2016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9607A-6FAC-4DCA-B6F8-028F4307C9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7B53A-5ECC-4CE5-8C4A-FE05815EEC97}" type="datetimeFigureOut">
              <a:rPr lang="en-US" smtClean="0"/>
              <a:pPr/>
              <a:t>09/12/2016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9607A-6FAC-4DCA-B6F8-028F4307C9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87B53A-5ECC-4CE5-8C4A-FE05815EEC97}" type="datetimeFigureOut">
              <a:rPr lang="en-US" smtClean="0"/>
              <a:pPr/>
              <a:t>09/12/2016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9607A-6FAC-4DCA-B6F8-028F4307C9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87B53A-5ECC-4CE5-8C4A-FE05815EEC97}" type="datetimeFigureOut">
              <a:rPr lang="en-US" smtClean="0"/>
              <a:pPr/>
              <a:t>09/12/2016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9607A-6FAC-4DCA-B6F8-028F4307C9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87B53A-5ECC-4CE5-8C4A-FE05815EEC97}" type="datetimeFigureOut">
              <a:rPr lang="en-US" smtClean="0"/>
              <a:pPr/>
              <a:t>09/12/2016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9607A-6FAC-4DCA-B6F8-028F4307C9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7B53A-5ECC-4CE5-8C4A-FE05815EEC97}" type="datetimeFigureOut">
              <a:rPr lang="en-US" smtClean="0"/>
              <a:pPr/>
              <a:t>09/12/2016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49607A-6FAC-4DCA-B6F8-028F4307C9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87B53A-5ECC-4CE5-8C4A-FE05815EEC97}" type="datetimeFigureOut">
              <a:rPr lang="en-US" smtClean="0"/>
              <a:pPr/>
              <a:t>09/12/2016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9607A-6FAC-4DCA-B6F8-028F4307C9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87B53A-5ECC-4CE5-8C4A-FE05815EEC97}" type="datetimeFigureOut">
              <a:rPr lang="en-US" smtClean="0"/>
              <a:pPr/>
              <a:t>09/12/2016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9607A-6FAC-4DCA-B6F8-028F4307C9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7B53A-5ECC-4CE5-8C4A-FE05815EEC97}" type="datetimeFigureOut">
              <a:rPr lang="en-US" smtClean="0"/>
              <a:pPr/>
              <a:t>09/12/2016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9607A-6FAC-4DCA-B6F8-028F4307C9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M:\Application%20of%20Final%20Coating.mp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01000" cy="1143000"/>
          </a:xfrm>
        </p:spPr>
        <p:txBody>
          <a:bodyPr>
            <a:normAutofit fontScale="90000"/>
          </a:bodyPr>
          <a:lstStyle/>
          <a:p>
            <a:r>
              <a:rPr lang="en-US" dirty="0"/>
              <a:t>Borough of Conshohocken Authority </a:t>
            </a:r>
            <a:r>
              <a:rPr lang="en-US" sz="4000" dirty="0"/>
              <a:t>2016 Odor Control Project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1577" y="1600200"/>
            <a:ext cx="6800845" cy="4525963"/>
          </a:xfrm>
        </p:spPr>
      </p:pic>
    </p:spTree>
    <p:extLst>
      <p:ext uri="{BB962C8B-B14F-4D97-AF65-F5344CB8AC3E}">
        <p14:creationId xmlns:p14="http://schemas.microsoft.com/office/powerpoint/2010/main" val="407469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rPr>
              <a:t>Cementitious Coating</a:t>
            </a:r>
          </a:p>
        </p:txBody>
      </p:sp>
      <p:pic>
        <p:nvPicPr>
          <p:cNvPr id="10" name="Content Placeholder 9" descr="Odor Control Cementitious Coating.jpg"/>
          <p:cNvPicPr>
            <a:picLocks noGrp="1" noChangeAspect="1"/>
          </p:cNvPicPr>
          <p:nvPr>
            <p:ph idx="1"/>
          </p:nvPr>
        </p:nvPicPr>
        <p:blipFill>
          <a:blip r:embed="rId3" cstate="print"/>
          <a:stretch>
            <a:fillRect/>
          </a:stretch>
        </p:blipFill>
        <p:spPr>
          <a:xfrm>
            <a:off x="548922" y="1219200"/>
            <a:ext cx="8046156" cy="4525963"/>
          </a:xfrm>
        </p:spPr>
      </p:pic>
      <p:sp>
        <p:nvSpPr>
          <p:cNvPr id="3" name="TextBox 2"/>
          <p:cNvSpPr txBox="1"/>
          <p:nvPr/>
        </p:nvSpPr>
        <p:spPr>
          <a:xfrm>
            <a:off x="548922" y="5867400"/>
            <a:ext cx="8046156" cy="1200329"/>
          </a:xfrm>
          <a:prstGeom prst="rect">
            <a:avLst/>
          </a:prstGeom>
          <a:noFill/>
        </p:spPr>
        <p:txBody>
          <a:bodyPr wrap="square" rtlCol="0">
            <a:spAutoFit/>
          </a:bodyPr>
          <a:lstStyle/>
          <a:p>
            <a:r>
              <a:rPr lang="en-US" dirty="0"/>
              <a:t>After sandblasting the walls cracks formed because of the brittleness inside the tank. Contractors applied a coating first to make it smooth and to make sure the final coat adheres to the tank. </a:t>
            </a:r>
          </a:p>
          <a:p>
            <a:endParaRPr lang="en-US" dirty="0"/>
          </a:p>
        </p:txBody>
      </p:sp>
    </p:spTree>
  </p:cSld>
  <p:clrMapOvr>
    <a:masterClrMapping/>
  </p:clrMapOvr>
  <p:transition advTm="10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2">
                    <a:lumMod val="75000"/>
                  </a:schemeClr>
                </a:solidFill>
              </a:rPr>
              <a:t>Cementitious Coating</a:t>
            </a:r>
          </a:p>
        </p:txBody>
      </p:sp>
      <p:pic>
        <p:nvPicPr>
          <p:cNvPr id="4" name="Content Placeholder 3" descr="Odor Control Cementitious Coating (a).jpg"/>
          <p:cNvPicPr>
            <a:picLocks noGrp="1" noChangeAspect="1"/>
          </p:cNvPicPr>
          <p:nvPr>
            <p:ph idx="1"/>
          </p:nvPr>
        </p:nvPicPr>
        <p:blipFill>
          <a:blip r:embed="rId2" cstate="print"/>
          <a:stretch>
            <a:fillRect/>
          </a:stretch>
        </p:blipFill>
        <p:spPr>
          <a:xfrm>
            <a:off x="548922" y="1600200"/>
            <a:ext cx="8046156" cy="4525963"/>
          </a:xfrm>
        </p:spPr>
      </p:pic>
      <p:sp>
        <p:nvSpPr>
          <p:cNvPr id="3" name="TextBox 2"/>
          <p:cNvSpPr txBox="1"/>
          <p:nvPr/>
        </p:nvSpPr>
        <p:spPr>
          <a:xfrm>
            <a:off x="548922" y="6336268"/>
            <a:ext cx="8046156" cy="369332"/>
          </a:xfrm>
          <a:prstGeom prst="rect">
            <a:avLst/>
          </a:prstGeom>
          <a:noFill/>
        </p:spPr>
        <p:txBody>
          <a:bodyPr wrap="square" rtlCol="0">
            <a:spAutoFit/>
          </a:bodyPr>
          <a:lstStyle/>
          <a:p>
            <a:r>
              <a:rPr lang="en-US" dirty="0"/>
              <a:t>Cementitious coating fills in cracks which resulted from sandblasting.</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solidFill>
                  <a:schemeClr val="tx2">
                    <a:lumMod val="75000"/>
                  </a:schemeClr>
                </a:solidFill>
              </a:rPr>
              <a:t>Cementitious Coating</a:t>
            </a:r>
          </a:p>
        </p:txBody>
      </p:sp>
      <p:pic>
        <p:nvPicPr>
          <p:cNvPr id="6" name="Content Placeholder 5" descr="Odor Control Cementitious Coating (d).jpg"/>
          <p:cNvPicPr>
            <a:picLocks noGrp="1" noChangeAspect="1"/>
          </p:cNvPicPr>
          <p:nvPr>
            <p:ph idx="1"/>
          </p:nvPr>
        </p:nvPicPr>
        <p:blipFill>
          <a:blip r:embed="rId3" cstate="print"/>
          <a:stretch>
            <a:fillRect/>
          </a:stretch>
        </p:blipFill>
        <p:spPr>
          <a:xfrm>
            <a:off x="548922" y="1066800"/>
            <a:ext cx="8046156" cy="5257800"/>
          </a:xfrm>
        </p:spPr>
      </p:pic>
      <p:sp>
        <p:nvSpPr>
          <p:cNvPr id="3" name="TextBox 2"/>
          <p:cNvSpPr txBox="1"/>
          <p:nvPr/>
        </p:nvSpPr>
        <p:spPr>
          <a:xfrm>
            <a:off x="548922" y="6400800"/>
            <a:ext cx="8046156" cy="369332"/>
          </a:xfrm>
          <a:prstGeom prst="rect">
            <a:avLst/>
          </a:prstGeom>
          <a:noFill/>
        </p:spPr>
        <p:txBody>
          <a:bodyPr wrap="square" rtlCol="0">
            <a:spAutoFit/>
          </a:bodyPr>
          <a:lstStyle/>
          <a:p>
            <a:r>
              <a:rPr lang="en-US" dirty="0"/>
              <a:t>Seen here in white are portions of the tank following the cementitious coating.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solidFill>
                  <a:schemeClr val="tx2">
                    <a:lumMod val="75000"/>
                  </a:schemeClr>
                </a:solidFill>
              </a:rPr>
              <a:t>Crack Repair</a:t>
            </a:r>
          </a:p>
        </p:txBody>
      </p:sp>
      <p:pic>
        <p:nvPicPr>
          <p:cNvPr id="4" name="Content Placeholder 3" descr="Odor Control Crack Repair.jpg"/>
          <p:cNvPicPr>
            <a:picLocks noGrp="1" noChangeAspect="1"/>
          </p:cNvPicPr>
          <p:nvPr>
            <p:ph idx="1"/>
          </p:nvPr>
        </p:nvPicPr>
        <p:blipFill>
          <a:blip r:embed="rId3" cstate="print"/>
          <a:stretch>
            <a:fillRect/>
          </a:stretch>
        </p:blipFill>
        <p:spPr>
          <a:xfrm>
            <a:off x="548922" y="1066800"/>
            <a:ext cx="8046156" cy="5181600"/>
          </a:xfrm>
        </p:spPr>
      </p:pic>
      <p:sp>
        <p:nvSpPr>
          <p:cNvPr id="3" name="TextBox 2"/>
          <p:cNvSpPr txBox="1"/>
          <p:nvPr/>
        </p:nvSpPr>
        <p:spPr>
          <a:xfrm>
            <a:off x="548922" y="6400800"/>
            <a:ext cx="8046156" cy="369332"/>
          </a:xfrm>
          <a:prstGeom prst="rect">
            <a:avLst/>
          </a:prstGeom>
          <a:noFill/>
        </p:spPr>
        <p:txBody>
          <a:bodyPr wrap="square" rtlCol="0">
            <a:spAutoFit/>
          </a:bodyPr>
          <a:lstStyle/>
          <a:p>
            <a:r>
              <a:rPr lang="en-US" dirty="0"/>
              <a:t>An up-close look at crack repair inside the Authority’s tank.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fontScale="90000"/>
          </a:bodyPr>
          <a:lstStyle/>
          <a:p>
            <a:r>
              <a:rPr lang="en-US" dirty="0">
                <a:solidFill>
                  <a:schemeClr val="tx2">
                    <a:lumMod val="75000"/>
                  </a:schemeClr>
                </a:solidFill>
              </a:rPr>
              <a:t>First Application of Coating System</a:t>
            </a:r>
            <a:br>
              <a:rPr lang="en-US" dirty="0">
                <a:solidFill>
                  <a:schemeClr val="tx2">
                    <a:lumMod val="75000"/>
                  </a:schemeClr>
                </a:solidFill>
              </a:rPr>
            </a:br>
            <a:r>
              <a:rPr lang="en-US" sz="3600" dirty="0">
                <a:solidFill>
                  <a:schemeClr val="tx2">
                    <a:lumMod val="75000"/>
                  </a:schemeClr>
                </a:solidFill>
              </a:rPr>
              <a:t>Protecting Against Corrosive Gases</a:t>
            </a:r>
            <a:r>
              <a:rPr lang="en-US" dirty="0"/>
              <a:t/>
            </a:r>
            <a:br>
              <a:rPr lang="en-US" dirty="0"/>
            </a:br>
            <a:endParaRPr lang="en-US" dirty="0"/>
          </a:p>
        </p:txBody>
      </p:sp>
      <p:pic>
        <p:nvPicPr>
          <p:cNvPr id="4" name="Content Placeholder 3" descr="Odor Control Final Coating.jpg"/>
          <p:cNvPicPr>
            <a:picLocks noGrp="1" noChangeAspect="1"/>
          </p:cNvPicPr>
          <p:nvPr>
            <p:ph idx="1"/>
          </p:nvPr>
        </p:nvPicPr>
        <p:blipFill>
          <a:blip r:embed="rId3" cstate="print"/>
          <a:stretch>
            <a:fillRect/>
          </a:stretch>
        </p:blipFill>
        <p:spPr>
          <a:xfrm>
            <a:off x="548922" y="1219200"/>
            <a:ext cx="8046156" cy="4800600"/>
          </a:xfrm>
        </p:spPr>
      </p:pic>
      <p:sp>
        <p:nvSpPr>
          <p:cNvPr id="3" name="TextBox 2"/>
          <p:cNvSpPr txBox="1"/>
          <p:nvPr/>
        </p:nvSpPr>
        <p:spPr>
          <a:xfrm>
            <a:off x="548922" y="6172200"/>
            <a:ext cx="8046156" cy="646331"/>
          </a:xfrm>
          <a:prstGeom prst="rect">
            <a:avLst/>
          </a:prstGeom>
          <a:noFill/>
        </p:spPr>
        <p:txBody>
          <a:bodyPr wrap="square" rtlCol="0">
            <a:spAutoFit/>
          </a:bodyPr>
          <a:lstStyle/>
          <a:p>
            <a:r>
              <a:rPr lang="en-US" dirty="0"/>
              <a:t>The new coating is seen here on black portions of the tank. The coating protects the tank from corrosive gas, which could erode and weaken the tank structure.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lumMod val="75000"/>
                  </a:schemeClr>
                </a:solidFill>
              </a:rPr>
              <a:t>First Application of Coating System</a:t>
            </a:r>
            <a:r>
              <a:rPr lang="en-US" dirty="0"/>
              <a:t/>
            </a:r>
            <a:br>
              <a:rPr lang="en-US" dirty="0"/>
            </a:br>
            <a:endParaRPr lang="en-US" dirty="0"/>
          </a:p>
        </p:txBody>
      </p:sp>
      <p:pic>
        <p:nvPicPr>
          <p:cNvPr id="4" name="Content Placeholder 3" descr="Odor Control Final Coating (a).jpg"/>
          <p:cNvPicPr>
            <a:picLocks noGrp="1" noChangeAspect="1"/>
          </p:cNvPicPr>
          <p:nvPr>
            <p:ph idx="1"/>
          </p:nvPr>
        </p:nvPicPr>
        <p:blipFill>
          <a:blip r:embed="rId3" cstate="print"/>
          <a:stretch>
            <a:fillRect/>
          </a:stretch>
        </p:blipFill>
        <p:spPr>
          <a:xfrm>
            <a:off x="990600" y="838200"/>
            <a:ext cx="7543800" cy="5211763"/>
          </a:xfrm>
        </p:spPr>
      </p:pic>
      <p:sp>
        <p:nvSpPr>
          <p:cNvPr id="3" name="TextBox 2"/>
          <p:cNvSpPr txBox="1"/>
          <p:nvPr/>
        </p:nvSpPr>
        <p:spPr>
          <a:xfrm>
            <a:off x="990600" y="6172200"/>
            <a:ext cx="7543800" cy="923330"/>
          </a:xfrm>
          <a:prstGeom prst="rect">
            <a:avLst/>
          </a:prstGeom>
          <a:noFill/>
        </p:spPr>
        <p:txBody>
          <a:bodyPr wrap="square" rtlCol="0">
            <a:spAutoFit/>
          </a:bodyPr>
          <a:lstStyle/>
          <a:p>
            <a:r>
              <a:rPr lang="en-US" dirty="0"/>
              <a:t>Contractors coat the wall area 10-ft in depth by 50-ft in diameter using a sprayer manifold system.</a:t>
            </a:r>
          </a:p>
          <a:p>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rPr>
              <a:t>Final Application of Coating System</a:t>
            </a:r>
          </a:p>
        </p:txBody>
      </p:sp>
      <p:pic>
        <p:nvPicPr>
          <p:cNvPr id="4" name="Content Placeholder 3" descr="20160824_090244.jpg"/>
          <p:cNvPicPr>
            <a:picLocks noGrp="1" noChangeAspect="1"/>
          </p:cNvPicPr>
          <p:nvPr>
            <p:ph idx="1"/>
          </p:nvPr>
        </p:nvPicPr>
        <p:blipFill>
          <a:blip r:embed="rId2" cstate="print"/>
          <a:stretch>
            <a:fillRect/>
          </a:stretch>
        </p:blipFill>
        <p:spPr>
          <a:xfrm>
            <a:off x="548922" y="1295400"/>
            <a:ext cx="8046156" cy="4830763"/>
          </a:xfrm>
        </p:spPr>
      </p:pic>
      <p:pic>
        <p:nvPicPr>
          <p:cNvPr id="5" name="Content Placeholder 3" descr="20160824_090244.jpg"/>
          <p:cNvPicPr>
            <a:picLocks noChangeAspect="1"/>
          </p:cNvPicPr>
          <p:nvPr/>
        </p:nvPicPr>
        <p:blipFill>
          <a:blip r:embed="rId2" cstate="print"/>
          <a:stretch>
            <a:fillRect/>
          </a:stretch>
        </p:blipFill>
        <p:spPr>
          <a:xfrm>
            <a:off x="533400" y="1295400"/>
            <a:ext cx="8046156" cy="4830763"/>
          </a:xfrm>
          <a:prstGeom prst="rect">
            <a:avLst/>
          </a:prstGeom>
        </p:spPr>
      </p:pic>
      <p:sp>
        <p:nvSpPr>
          <p:cNvPr id="3" name="TextBox 2"/>
          <p:cNvSpPr txBox="1"/>
          <p:nvPr/>
        </p:nvSpPr>
        <p:spPr>
          <a:xfrm>
            <a:off x="548922" y="6324600"/>
            <a:ext cx="8046156" cy="369332"/>
          </a:xfrm>
          <a:prstGeom prst="rect">
            <a:avLst/>
          </a:prstGeom>
          <a:noFill/>
        </p:spPr>
        <p:txBody>
          <a:bodyPr wrap="square" rtlCol="0">
            <a:spAutoFit/>
          </a:bodyPr>
          <a:lstStyle/>
          <a:p>
            <a:r>
              <a:rPr lang="en-US" dirty="0"/>
              <a:t>A worker applies the second application of the coating system.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a:solidFill>
                  <a:schemeClr val="tx2">
                    <a:lumMod val="75000"/>
                  </a:schemeClr>
                </a:solidFill>
              </a:rPr>
              <a:t>Final Application of Coating System</a:t>
            </a:r>
          </a:p>
        </p:txBody>
      </p:sp>
      <p:pic>
        <p:nvPicPr>
          <p:cNvPr id="8" name="Content Placeholder 7" descr="20160824_090635.jpg"/>
          <p:cNvPicPr>
            <a:picLocks noGrp="1" noChangeAspect="1"/>
          </p:cNvPicPr>
          <p:nvPr>
            <p:ph idx="1"/>
          </p:nvPr>
        </p:nvPicPr>
        <p:blipFill>
          <a:blip r:embed="rId3" cstate="print"/>
          <a:stretch>
            <a:fillRect/>
          </a:stretch>
        </p:blipFill>
        <p:spPr>
          <a:xfrm>
            <a:off x="548922" y="1219200"/>
            <a:ext cx="8046156" cy="4906963"/>
          </a:xfrm>
        </p:spPr>
      </p:pic>
      <p:sp>
        <p:nvSpPr>
          <p:cNvPr id="3" name="TextBox 2"/>
          <p:cNvSpPr txBox="1"/>
          <p:nvPr/>
        </p:nvSpPr>
        <p:spPr>
          <a:xfrm>
            <a:off x="548922" y="6248400"/>
            <a:ext cx="8046156" cy="646331"/>
          </a:xfrm>
          <a:prstGeom prst="rect">
            <a:avLst/>
          </a:prstGeom>
          <a:noFill/>
        </p:spPr>
        <p:txBody>
          <a:bodyPr wrap="square" rtlCol="0">
            <a:spAutoFit/>
          </a:bodyPr>
          <a:lstStyle/>
          <a:p>
            <a:r>
              <a:rPr lang="en-US" dirty="0"/>
              <a:t>A worker applies the second application of the coating system.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Autofit/>
          </a:bodyPr>
          <a:lstStyle/>
          <a:p>
            <a:r>
              <a:rPr lang="en-US" sz="3600" dirty="0">
                <a:solidFill>
                  <a:schemeClr val="tx2">
                    <a:lumMod val="75000"/>
                  </a:schemeClr>
                </a:solidFill>
              </a:rPr>
              <a:t>Final Application of Coating System</a:t>
            </a:r>
            <a:br>
              <a:rPr lang="en-US" sz="3600" dirty="0">
                <a:solidFill>
                  <a:schemeClr val="tx2">
                    <a:lumMod val="75000"/>
                  </a:schemeClr>
                </a:solidFill>
              </a:rPr>
            </a:br>
            <a:r>
              <a:rPr lang="en-US" sz="3600" dirty="0">
                <a:solidFill>
                  <a:schemeClr val="tx2">
                    <a:lumMod val="75000"/>
                  </a:schemeClr>
                </a:solidFill>
              </a:rPr>
              <a:t>(video)</a:t>
            </a:r>
          </a:p>
        </p:txBody>
      </p:sp>
      <p:pic>
        <p:nvPicPr>
          <p:cNvPr id="4" name="Application of Final Coating.mp4">
            <a:hlinkClick r:id="" action="ppaction://media"/>
          </p:cNvPr>
          <p:cNvPicPr>
            <a:picLocks noGrp="1" noRot="1" noChangeAspect="1"/>
          </p:cNvPicPr>
          <p:nvPr>
            <p:ph idx="1"/>
            <a:videoFile r:link="rId1"/>
          </p:nvPr>
        </p:nvPicPr>
        <p:blipFill>
          <a:blip r:embed="rId3" cstate="print"/>
          <a:stretch>
            <a:fillRect/>
          </a:stretch>
        </p:blipFill>
        <p:spPr>
          <a:xfrm>
            <a:off x="533400" y="1219200"/>
            <a:ext cx="8153400" cy="525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20000">
                <p:cTn id="7" fill="remove"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11162"/>
          </a:xfrm>
        </p:spPr>
        <p:txBody>
          <a:bodyPr>
            <a:normAutofit fontScale="90000"/>
          </a:bodyPr>
          <a:lstStyle/>
          <a:p>
            <a:r>
              <a:rPr lang="en-US" dirty="0">
                <a:solidFill>
                  <a:schemeClr val="tx2">
                    <a:lumMod val="75000"/>
                  </a:schemeClr>
                </a:solidFill>
              </a:rPr>
              <a:t>Digester Tank A </a:t>
            </a:r>
          </a:p>
        </p:txBody>
      </p:sp>
      <p:sp>
        <p:nvSpPr>
          <p:cNvPr id="5" name="Text Placeholder 4"/>
          <p:cNvSpPr>
            <a:spLocks noGrp="1"/>
          </p:cNvSpPr>
          <p:nvPr>
            <p:ph type="body" idx="1"/>
          </p:nvPr>
        </p:nvSpPr>
        <p:spPr>
          <a:xfrm>
            <a:off x="1219200" y="838201"/>
            <a:ext cx="1981200" cy="533399"/>
          </a:xfrm>
        </p:spPr>
        <p:txBody>
          <a:bodyPr/>
          <a:lstStyle/>
          <a:p>
            <a:pPr algn="ctr"/>
            <a:r>
              <a:rPr lang="en-US" dirty="0">
                <a:solidFill>
                  <a:schemeClr val="tx2">
                    <a:lumMod val="75000"/>
                  </a:schemeClr>
                </a:solidFill>
              </a:rPr>
              <a:t>        BEFORE</a:t>
            </a:r>
          </a:p>
        </p:txBody>
      </p:sp>
      <p:sp>
        <p:nvSpPr>
          <p:cNvPr id="7" name="Text Placeholder 6"/>
          <p:cNvSpPr>
            <a:spLocks noGrp="1"/>
          </p:cNvSpPr>
          <p:nvPr>
            <p:ph type="body" sz="quarter" idx="3"/>
          </p:nvPr>
        </p:nvSpPr>
        <p:spPr>
          <a:xfrm>
            <a:off x="5791200" y="609601"/>
            <a:ext cx="1600200" cy="761999"/>
          </a:xfrm>
        </p:spPr>
        <p:txBody>
          <a:bodyPr/>
          <a:lstStyle/>
          <a:p>
            <a:pPr algn="ctr"/>
            <a:r>
              <a:rPr lang="en-US" dirty="0">
                <a:solidFill>
                  <a:schemeClr val="tx2">
                    <a:lumMod val="75000"/>
                  </a:schemeClr>
                </a:solidFill>
              </a:rPr>
              <a:t>AFTER</a:t>
            </a:r>
          </a:p>
        </p:txBody>
      </p:sp>
      <p:pic>
        <p:nvPicPr>
          <p:cNvPr id="23" name="Content Placeholder 22" descr="Odor Control Original Tank.jpg"/>
          <p:cNvPicPr>
            <a:picLocks noGrp="1" noChangeAspect="1"/>
          </p:cNvPicPr>
          <p:nvPr>
            <p:ph sz="half" idx="2"/>
          </p:nvPr>
        </p:nvPicPr>
        <p:blipFill>
          <a:blip r:embed="rId2" cstate="print"/>
          <a:stretch>
            <a:fillRect/>
          </a:stretch>
        </p:blipFill>
        <p:spPr>
          <a:xfrm>
            <a:off x="152400" y="1371600"/>
            <a:ext cx="4344988" cy="5029200"/>
          </a:xfrm>
        </p:spPr>
      </p:pic>
      <p:pic>
        <p:nvPicPr>
          <p:cNvPr id="26" name="Content Placeholder 25" descr="20160824_090244.jpg"/>
          <p:cNvPicPr>
            <a:picLocks noGrp="1" noChangeAspect="1"/>
          </p:cNvPicPr>
          <p:nvPr>
            <p:ph sz="quarter" idx="4"/>
          </p:nvPr>
        </p:nvPicPr>
        <p:blipFill>
          <a:blip r:embed="rId3" cstate="print"/>
          <a:stretch>
            <a:fillRect/>
          </a:stretch>
        </p:blipFill>
        <p:spPr>
          <a:xfrm>
            <a:off x="4645025" y="1371600"/>
            <a:ext cx="4270375" cy="50292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59648"/>
            <a:ext cx="8229600" cy="3866515"/>
          </a:xfrm>
        </p:spPr>
        <p:txBody>
          <a:bodyPr/>
          <a:lstStyle/>
          <a:p>
            <a:pPr marL="0" indent="0">
              <a:buNone/>
            </a:pPr>
            <a:r>
              <a:rPr lang="en-US" dirty="0"/>
              <a:t>	The Conshohocken Borough Authority began undertaking an Odor Control Project in spring 2016. </a:t>
            </a:r>
          </a:p>
          <a:p>
            <a:pPr marL="0" indent="0">
              <a:buNone/>
            </a:pPr>
            <a:r>
              <a:rPr lang="en-US" dirty="0"/>
              <a:t>	In an effort to keep residents up-to-date with construction and the steps leading to project completion, the Authority is taking and sharing photos to illustrate the progression. </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59398"/>
            <a:ext cx="2257425" cy="2000250"/>
          </a:xfrm>
          <a:prstGeom prst="rect">
            <a:avLst/>
          </a:prstGeom>
        </p:spPr>
      </p:pic>
    </p:spTree>
    <p:extLst>
      <p:ext uri="{BB962C8B-B14F-4D97-AF65-F5344CB8AC3E}">
        <p14:creationId xmlns:p14="http://schemas.microsoft.com/office/powerpoint/2010/main" val="1343462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dor Control Original Tank.jpg"/>
          <p:cNvPicPr>
            <a:picLocks noChangeAspect="1"/>
          </p:cNvPicPr>
          <p:nvPr/>
        </p:nvPicPr>
        <p:blipFill>
          <a:blip r:embed="rId3" cstate="print"/>
          <a:stretch>
            <a:fillRect/>
          </a:stretch>
        </p:blipFill>
        <p:spPr>
          <a:xfrm>
            <a:off x="533400" y="914400"/>
            <a:ext cx="8001000" cy="4876799"/>
          </a:xfrm>
          <a:prstGeom prst="rect">
            <a:avLst/>
          </a:prstGeom>
        </p:spPr>
      </p:pic>
      <p:sp>
        <p:nvSpPr>
          <p:cNvPr id="5" name="Title 4"/>
          <p:cNvSpPr>
            <a:spLocks noGrp="1"/>
          </p:cNvSpPr>
          <p:nvPr>
            <p:ph type="ctrTitle"/>
          </p:nvPr>
        </p:nvSpPr>
        <p:spPr>
          <a:xfrm>
            <a:off x="533400" y="-152400"/>
            <a:ext cx="8001000" cy="1219200"/>
          </a:xfrm>
        </p:spPr>
        <p:txBody>
          <a:bodyPr/>
          <a:lstStyle/>
          <a:p>
            <a:r>
              <a:rPr lang="en-US" dirty="0"/>
              <a:t>Prep Work</a:t>
            </a:r>
          </a:p>
        </p:txBody>
      </p:sp>
      <p:sp>
        <p:nvSpPr>
          <p:cNvPr id="6" name="TextBox 5"/>
          <p:cNvSpPr txBox="1"/>
          <p:nvPr/>
        </p:nvSpPr>
        <p:spPr>
          <a:xfrm>
            <a:off x="533400" y="5867400"/>
            <a:ext cx="8001000" cy="1200329"/>
          </a:xfrm>
          <a:prstGeom prst="rect">
            <a:avLst/>
          </a:prstGeom>
          <a:noFill/>
        </p:spPr>
        <p:txBody>
          <a:bodyPr wrap="square" rtlCol="0">
            <a:spAutoFit/>
          </a:bodyPr>
          <a:lstStyle/>
          <a:p>
            <a:r>
              <a:rPr lang="en-US" dirty="0"/>
              <a:t>Seen here is a “before” view of the empty tank where contractors are removing the old coating (top portion of tank). The old coating must be removed prior to applying new coating so it can properly adhere to cement walls. </a:t>
            </a:r>
          </a:p>
          <a:p>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solidFill>
                  <a:schemeClr val="tx2">
                    <a:lumMod val="75000"/>
                  </a:schemeClr>
                </a:solidFill>
              </a:rPr>
              <a:t>Coating Removal</a:t>
            </a:r>
          </a:p>
        </p:txBody>
      </p:sp>
      <p:pic>
        <p:nvPicPr>
          <p:cNvPr id="4" name="Content Placeholder 3" descr="Odor Control Original Tank (a).jpg"/>
          <p:cNvPicPr>
            <a:picLocks noGrp="1" noChangeAspect="1"/>
          </p:cNvPicPr>
          <p:nvPr>
            <p:ph idx="1"/>
          </p:nvPr>
        </p:nvPicPr>
        <p:blipFill>
          <a:blip r:embed="rId3" cstate="print"/>
          <a:stretch>
            <a:fillRect/>
          </a:stretch>
        </p:blipFill>
        <p:spPr>
          <a:xfrm>
            <a:off x="457200" y="1036637"/>
            <a:ext cx="8229600" cy="4983163"/>
          </a:xfrm>
        </p:spPr>
      </p:pic>
      <p:sp>
        <p:nvSpPr>
          <p:cNvPr id="6" name="TextBox 5"/>
          <p:cNvSpPr txBox="1"/>
          <p:nvPr/>
        </p:nvSpPr>
        <p:spPr>
          <a:xfrm>
            <a:off x="457200" y="6096000"/>
            <a:ext cx="8229600" cy="646331"/>
          </a:xfrm>
          <a:prstGeom prst="rect">
            <a:avLst/>
          </a:prstGeom>
          <a:noFill/>
        </p:spPr>
        <p:txBody>
          <a:bodyPr wrap="square" rtlCol="0">
            <a:spAutoFit/>
          </a:bodyPr>
          <a:lstStyle/>
          <a:p>
            <a:r>
              <a:rPr lang="en-US" dirty="0"/>
              <a:t>The old coating must be removed prior to applying new coating so it can properly adhere to cement walls.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solidFill>
                  <a:schemeClr val="tx2">
                    <a:lumMod val="75000"/>
                  </a:schemeClr>
                </a:solidFill>
              </a:rPr>
              <a:t>Proper Equipment = Time Saved</a:t>
            </a:r>
          </a:p>
        </p:txBody>
      </p:sp>
      <p:pic>
        <p:nvPicPr>
          <p:cNvPr id="4" name="Content Placeholder 3" descr="Odor Control Day 1.jpg"/>
          <p:cNvPicPr>
            <a:picLocks noGrp="1" noChangeAspect="1"/>
          </p:cNvPicPr>
          <p:nvPr>
            <p:ph idx="1"/>
          </p:nvPr>
        </p:nvPicPr>
        <p:blipFill>
          <a:blip r:embed="rId3" cstate="print"/>
          <a:stretch>
            <a:fillRect/>
          </a:stretch>
        </p:blipFill>
        <p:spPr>
          <a:xfrm>
            <a:off x="647700" y="1189037"/>
            <a:ext cx="7848600" cy="4830763"/>
          </a:xfrm>
        </p:spPr>
      </p:pic>
      <p:sp>
        <p:nvSpPr>
          <p:cNvPr id="3" name="TextBox 2"/>
          <p:cNvSpPr txBox="1"/>
          <p:nvPr/>
        </p:nvSpPr>
        <p:spPr>
          <a:xfrm>
            <a:off x="647700" y="6096000"/>
            <a:ext cx="7848600" cy="923330"/>
          </a:xfrm>
          <a:prstGeom prst="rect">
            <a:avLst/>
          </a:prstGeom>
          <a:noFill/>
        </p:spPr>
        <p:txBody>
          <a:bodyPr wrap="square" rtlCol="0">
            <a:spAutoFit/>
          </a:bodyPr>
          <a:lstStyle/>
          <a:p>
            <a:r>
              <a:rPr lang="en-US" dirty="0"/>
              <a:t>The contractor rented a lift instead of having to set up scaffolding inside the tank, which saved at least a week of prep work. </a:t>
            </a:r>
          </a:p>
          <a:p>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rPr>
              <a:t>Construction Begins</a:t>
            </a:r>
          </a:p>
        </p:txBody>
      </p:sp>
      <p:pic>
        <p:nvPicPr>
          <p:cNvPr id="4" name="Content Placeholder 3" descr="Odor Control Day 1.a.jpg"/>
          <p:cNvPicPr>
            <a:picLocks noGrp="1" noChangeAspect="1"/>
          </p:cNvPicPr>
          <p:nvPr>
            <p:ph idx="1"/>
          </p:nvPr>
        </p:nvPicPr>
        <p:blipFill>
          <a:blip r:embed="rId3" cstate="print"/>
          <a:stretch>
            <a:fillRect/>
          </a:stretch>
        </p:blipFill>
        <p:spPr>
          <a:xfrm>
            <a:off x="548922" y="1219200"/>
            <a:ext cx="8046156" cy="4906963"/>
          </a:xfrm>
        </p:spPr>
      </p:pic>
      <p:sp>
        <p:nvSpPr>
          <p:cNvPr id="3" name="TextBox 2"/>
          <p:cNvSpPr txBox="1"/>
          <p:nvPr/>
        </p:nvSpPr>
        <p:spPr>
          <a:xfrm>
            <a:off x="586436" y="6211669"/>
            <a:ext cx="8046156" cy="646331"/>
          </a:xfrm>
          <a:prstGeom prst="rect">
            <a:avLst/>
          </a:prstGeom>
          <a:noFill/>
        </p:spPr>
        <p:txBody>
          <a:bodyPr wrap="square" rtlCol="0">
            <a:spAutoFit/>
          </a:bodyPr>
          <a:lstStyle/>
          <a:p>
            <a:r>
              <a:rPr lang="en-US" dirty="0"/>
              <a:t>Contractors arrive on site and get ready to start work. </a:t>
            </a:r>
          </a:p>
          <a:p>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2">
                    <a:lumMod val="75000"/>
                  </a:schemeClr>
                </a:solidFill>
              </a:rPr>
              <a:t>Construction Day 1</a:t>
            </a:r>
          </a:p>
        </p:txBody>
      </p:sp>
      <p:pic>
        <p:nvPicPr>
          <p:cNvPr id="4" name="Content Placeholder 3" descr="Odor Control Project- Flashing Removed(pic6).jpg"/>
          <p:cNvPicPr>
            <a:picLocks noGrp="1" noChangeAspect="1"/>
          </p:cNvPicPr>
          <p:nvPr>
            <p:ph idx="1"/>
          </p:nvPr>
        </p:nvPicPr>
        <p:blipFill>
          <a:blip r:embed="rId2" cstate="print"/>
          <a:stretch>
            <a:fillRect/>
          </a:stretch>
        </p:blipFill>
        <p:spPr>
          <a:xfrm>
            <a:off x="548922" y="1219200"/>
            <a:ext cx="8046156" cy="4906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066800"/>
          </a:xfrm>
        </p:spPr>
        <p:txBody>
          <a:bodyPr>
            <a:normAutofit fontScale="90000"/>
          </a:bodyPr>
          <a:lstStyle/>
          <a:p>
            <a:r>
              <a:rPr lang="en-US" dirty="0"/>
              <a:t/>
            </a:r>
            <a:br>
              <a:rPr lang="en-US" dirty="0"/>
            </a:br>
            <a:r>
              <a:rPr lang="en-US" dirty="0">
                <a:solidFill>
                  <a:schemeClr val="tx2">
                    <a:lumMod val="75000"/>
                  </a:schemeClr>
                </a:solidFill>
              </a:rPr>
              <a:t>Sandblasting Tank</a:t>
            </a:r>
            <a:br>
              <a:rPr lang="en-US" dirty="0">
                <a:solidFill>
                  <a:schemeClr val="tx2">
                    <a:lumMod val="75000"/>
                  </a:schemeClr>
                </a:solidFill>
              </a:rPr>
            </a:br>
            <a:r>
              <a:rPr lang="en-US" sz="3800" dirty="0">
                <a:solidFill>
                  <a:schemeClr val="tx2">
                    <a:lumMod val="75000"/>
                  </a:schemeClr>
                </a:solidFill>
              </a:rPr>
              <a:t>10ft in depth x 50ft in diameter</a:t>
            </a:r>
            <a:r>
              <a:rPr lang="en-US" dirty="0"/>
              <a:t/>
            </a:r>
            <a:br>
              <a:rPr lang="en-US" dirty="0"/>
            </a:br>
            <a:endParaRPr lang="en-US" dirty="0"/>
          </a:p>
        </p:txBody>
      </p:sp>
      <p:pic>
        <p:nvPicPr>
          <p:cNvPr id="6" name="Content Placeholder 5" descr="Odor Control Project-Sandblasting(pic2).jpg"/>
          <p:cNvPicPr>
            <a:picLocks noGrp="1" noChangeAspect="1"/>
          </p:cNvPicPr>
          <p:nvPr>
            <p:ph idx="1"/>
          </p:nvPr>
        </p:nvPicPr>
        <p:blipFill>
          <a:blip r:embed="rId3" cstate="print"/>
          <a:stretch>
            <a:fillRect/>
          </a:stretch>
        </p:blipFill>
        <p:spPr>
          <a:xfrm>
            <a:off x="548922" y="1600200"/>
            <a:ext cx="8046156" cy="4525963"/>
          </a:xfrm>
        </p:spPr>
      </p:pic>
      <p:sp>
        <p:nvSpPr>
          <p:cNvPr id="3" name="TextBox 2"/>
          <p:cNvSpPr txBox="1"/>
          <p:nvPr/>
        </p:nvSpPr>
        <p:spPr>
          <a:xfrm>
            <a:off x="548922" y="6248400"/>
            <a:ext cx="8046156" cy="646331"/>
          </a:xfrm>
          <a:prstGeom prst="rect">
            <a:avLst/>
          </a:prstGeom>
          <a:noFill/>
        </p:spPr>
        <p:txBody>
          <a:bodyPr wrap="square" rtlCol="0">
            <a:spAutoFit/>
          </a:bodyPr>
          <a:lstStyle/>
          <a:p>
            <a:r>
              <a:rPr lang="en-US" dirty="0"/>
              <a:t>Contractors sandblast to remove the old material prior to applying the new material.</a:t>
            </a:r>
          </a:p>
          <a:p>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2">
                    <a:lumMod val="75000"/>
                  </a:schemeClr>
                </a:solidFill>
              </a:rPr>
              <a:t>Sandblasting Continued</a:t>
            </a:r>
          </a:p>
        </p:txBody>
      </p:sp>
      <p:pic>
        <p:nvPicPr>
          <p:cNvPr id="6" name="Content Placeholder 5" descr="Odor Control Project(Day 2).jpg"/>
          <p:cNvPicPr>
            <a:picLocks noGrp="1" noChangeAspect="1"/>
          </p:cNvPicPr>
          <p:nvPr>
            <p:ph idx="1"/>
          </p:nvPr>
        </p:nvPicPr>
        <p:blipFill>
          <a:blip r:embed="rId2" cstate="print"/>
          <a:stretch>
            <a:fillRect/>
          </a:stretch>
        </p:blipFill>
        <p:spPr>
          <a:xfrm>
            <a:off x="548922" y="1371600"/>
            <a:ext cx="8046156" cy="4754563"/>
          </a:xfrm>
        </p:spPr>
      </p:pic>
    </p:spTree>
  </p:cSld>
  <p:clrMapOvr>
    <a:masterClrMapping/>
  </p:clrMapOvr>
  <p:transition advTm="10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184</TotalTime>
  <Words>348</Words>
  <Application>Microsoft Office PowerPoint</Application>
  <PresentationFormat>On-screen Show (4:3)</PresentationFormat>
  <Paragraphs>49</Paragraphs>
  <Slides>19</Slides>
  <Notes>11</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Borough of Conshohocken Authority 2016 Odor Control Project</vt:lpstr>
      <vt:lpstr>PowerPoint Presentation</vt:lpstr>
      <vt:lpstr>Prep Work</vt:lpstr>
      <vt:lpstr>Coating Removal</vt:lpstr>
      <vt:lpstr>Proper Equipment = Time Saved</vt:lpstr>
      <vt:lpstr>Construction Begins</vt:lpstr>
      <vt:lpstr>Construction Day 1</vt:lpstr>
      <vt:lpstr> Sandblasting Tank 10ft in depth x 50ft in diameter </vt:lpstr>
      <vt:lpstr>Sandblasting Continued</vt:lpstr>
      <vt:lpstr>Cementitious Coating</vt:lpstr>
      <vt:lpstr>Cementitious Coating</vt:lpstr>
      <vt:lpstr>Cementitious Coating</vt:lpstr>
      <vt:lpstr>Crack Repair</vt:lpstr>
      <vt:lpstr>First Application of Coating System Protecting Against Corrosive Gases </vt:lpstr>
      <vt:lpstr>First Application of Coating System </vt:lpstr>
      <vt:lpstr>Final Application of Coating System</vt:lpstr>
      <vt:lpstr>Final Application of Coating System</vt:lpstr>
      <vt:lpstr>Final Application of Coating System (video)</vt:lpstr>
      <vt:lpstr>Digester Tank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Odor Control Project</dc:title>
  <dc:creator>Stephen</dc:creator>
  <cp:lastModifiedBy>Angela Madle</cp:lastModifiedBy>
  <cp:revision>23</cp:revision>
  <dcterms:created xsi:type="dcterms:W3CDTF">2016-08-23T11:18:33Z</dcterms:created>
  <dcterms:modified xsi:type="dcterms:W3CDTF">2016-09-12T13:17:53Z</dcterms:modified>
</cp:coreProperties>
</file>